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sldIdLst>
    <p:sldId id="256" r:id="rId3"/>
    <p:sldId id="259" r:id="rId4"/>
    <p:sldId id="263" r:id="rId5"/>
    <p:sldId id="261" r:id="rId6"/>
    <p:sldId id="264" r:id="rId7"/>
    <p:sldId id="257" r:id="rId8"/>
    <p:sldId id="258" r:id="rId9"/>
    <p:sldId id="260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213" autoAdjust="0"/>
    <p:restoredTop sz="94660"/>
  </p:normalViewPr>
  <p:slideViewPr>
    <p:cSldViewPr>
      <p:cViewPr>
        <p:scale>
          <a:sx n="100" d="100"/>
          <a:sy n="100" d="100"/>
        </p:scale>
        <p:origin x="-5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4422775"/>
            <a:ext cx="4483100" cy="220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55775"/>
            <a:ext cx="3908425" cy="1470025"/>
          </a:xfrm>
        </p:spPr>
        <p:txBody>
          <a:bodyPr/>
          <a:lstStyle>
            <a:lvl1pPr>
              <a:lnSpc>
                <a:spcPts val="4200"/>
              </a:lnSpc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502025"/>
            <a:ext cx="3908425" cy="920750"/>
          </a:xfrm>
        </p:spPr>
        <p:txBody>
          <a:bodyPr/>
          <a:lstStyle>
            <a:lvl1pPr marL="0" indent="0">
              <a:lnSpc>
                <a:spcPts val="3000"/>
              </a:lnSpc>
              <a:buFont typeface="Wingdings" pitchFamily="2" charset="2"/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104" name="Picture 8" descr="titl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0375"/>
            <a:ext cx="2044700" cy="3619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8686800" y="4422775"/>
            <a:ext cx="457200" cy="220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317500"/>
            <a:ext cx="19653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0" y="317500"/>
            <a:ext cx="5743575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381125"/>
            <a:ext cx="7861300" cy="198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3521075"/>
            <a:ext cx="7861300" cy="198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6175" y="6524625"/>
            <a:ext cx="3336925" cy="330200"/>
          </a:xfrm>
        </p:spPr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39000" y="6526213"/>
            <a:ext cx="1450975" cy="328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524625"/>
            <a:ext cx="304800" cy="330200"/>
          </a:xfrm>
        </p:spPr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 userDrawn="1"/>
        </p:nvSpPr>
        <p:spPr bwMode="auto">
          <a:xfrm>
            <a:off x="6318250" y="0"/>
            <a:ext cx="23685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 userDrawn="1"/>
        </p:nvSpPr>
        <p:spPr bwMode="auto">
          <a:xfrm>
            <a:off x="0" y="4422775"/>
            <a:ext cx="6318250" cy="220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1755775"/>
            <a:ext cx="5537200" cy="1470025"/>
          </a:xfrm>
        </p:spPr>
        <p:txBody>
          <a:bodyPr/>
          <a:lstStyle>
            <a:lvl1pPr>
              <a:lnSpc>
                <a:spcPts val="42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662488"/>
            <a:ext cx="5537200" cy="920750"/>
          </a:xfrm>
        </p:spPr>
        <p:txBody>
          <a:bodyPr/>
          <a:lstStyle>
            <a:lvl1pPr>
              <a:lnSpc>
                <a:spcPts val="26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5605" name="Picture 5" descr="titl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0375"/>
            <a:ext cx="2044700" cy="36195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 userDrawn="1"/>
        </p:nvSpPr>
        <p:spPr bwMode="auto">
          <a:xfrm>
            <a:off x="8686800" y="4422775"/>
            <a:ext cx="457200" cy="220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 userDrawn="1"/>
        </p:nvSpPr>
        <p:spPr bwMode="auto">
          <a:xfrm>
            <a:off x="8686800" y="4422775"/>
            <a:ext cx="457200" cy="220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 userDrawn="1"/>
        </p:nvSpPr>
        <p:spPr bwMode="auto">
          <a:xfrm>
            <a:off x="6318250" y="4422775"/>
            <a:ext cx="2368550" cy="2206625"/>
          </a:xfrm>
          <a:prstGeom prst="rect">
            <a:avLst/>
          </a:prstGeom>
          <a:solidFill>
            <a:srgbClr val="5B983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89B1024D-9B22-433C-852B-7CB1270570FE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2E8D7-B532-4DB0-9F0D-8600C42F6D5D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BFDAB28A-0A41-44A5-A4D3-546AAC44AFC8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26CA-68BA-4D53-9A7C-F76539BEA984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38313"/>
            <a:ext cx="3854450" cy="412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38313"/>
            <a:ext cx="3854450" cy="412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84BD7BA6-268D-4B23-AB34-67C7ABDB92FB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5F3E0-4EA8-4EF0-A1A3-EDEF9E1D7F70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F2D15368-7D11-4AA5-94C6-0B6CD747E2FF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96ABF-685D-48C8-96F6-50EABA67B8B8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CBC855D3-47D8-4547-8297-8FBD75C69CA4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688EA-EB11-4A76-93AA-001C03AB14A5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B025A5C2-3BFC-447D-8E6C-A6C358EA2380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F3C9-007C-4922-A690-6EB31929F75E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39CF7021-567C-456E-98BD-D863C10A2C7A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874D-DF79-4836-8B08-654945AFB705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5D918C15-AE25-4755-A5A2-E6489B6C89FF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A72AE-1E12-4D09-9107-78AF17C0ED48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9E12269B-9FB4-4E5E-8452-B630A11EE818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375A-5B29-4C40-93E6-8D0D1D53FD33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317500"/>
            <a:ext cx="196532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0" y="317500"/>
            <a:ext cx="5743575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Covidien   |   </a:t>
            </a:r>
            <a:fld id="{A591022C-AB3E-4723-BC1F-9517421E7529}" type="datetime4">
              <a:rPr lang="en-US"/>
              <a:pPr/>
              <a:t>July 20, 2017</a:t>
            </a:fld>
            <a:r>
              <a:rPr lang="en-US"/>
              <a:t>   |  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A.a 5746v1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B9708-6577-42A1-A6F1-E7AEF1722C83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381125"/>
            <a:ext cx="3854450" cy="412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381125"/>
            <a:ext cx="3854450" cy="412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0825" cy="6864350"/>
            <a:chOff x="0" y="0"/>
            <a:chExt cx="5758" cy="4324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4036"/>
              <a:ext cx="5758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288" cy="43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4036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317500"/>
            <a:ext cx="786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381125"/>
            <a:ext cx="78613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524625"/>
            <a:ext cx="3336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8458B1-14FC-43EB-8042-A93F44E02154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39000" y="6526213"/>
            <a:ext cx="14509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DAE3FBF4-4A89-4375-BC04-2CE3584A329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35" name="Picture 11" descr="slid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78700" y="6054725"/>
            <a:ext cx="1304925" cy="231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64350"/>
            <a:chOff x="0" y="0"/>
            <a:chExt cx="5758" cy="4324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auto">
            <a:xfrm>
              <a:off x="0" y="4036"/>
              <a:ext cx="5758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88" cy="43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auto">
            <a:xfrm>
              <a:off x="0" y="4036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317500"/>
            <a:ext cx="786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38313"/>
            <a:ext cx="78613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524625"/>
            <a:ext cx="3336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dirty="0"/>
              <a:t> Covidien   |   </a:t>
            </a:r>
            <a:fld id="{8BA23AC7-7362-4770-B74B-3D8BA9DD6987}" type="datetime4">
              <a:rPr lang="en-US"/>
              <a:pPr/>
              <a:t>July 20, 2017</a:t>
            </a:fld>
            <a:r>
              <a:rPr lang="en-US" dirty="0"/>
              <a:t>   |   Confidential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39000" y="6526213"/>
            <a:ext cx="14509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US" dirty="0" err="1"/>
              <a:t>A.a</a:t>
            </a:r>
            <a:r>
              <a:rPr lang="en-US" dirty="0"/>
              <a:t> 5746v1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BD9C3230-EBD5-4A0F-AE4A-78E0655C71F5}" type="slidenum">
              <a:rPr lang="en-US"/>
              <a:pPr/>
              <a:t>‹Nº›</a:t>
            </a:fld>
            <a:r>
              <a:rPr lang="en-US"/>
              <a:t>   |</a:t>
            </a:r>
          </a:p>
        </p:txBody>
      </p:sp>
      <p:pic>
        <p:nvPicPr>
          <p:cNvPr id="24587" name="Picture 11" descr="slide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8700" y="6054725"/>
            <a:ext cx="1304925" cy="231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724400"/>
            <a:ext cx="3908425" cy="1219199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s-CL" sz="3600" dirty="0" smtClean="0"/>
              <a:t>Ventilador Puritan Bennett™ 560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6928"/>
            <a:ext cx="4419600" cy="33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276725" cy="68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 bwMode="auto">
          <a:xfrm>
            <a:off x="685800" y="2895600"/>
            <a:ext cx="4051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Indicador de tiempo restante 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uso en horas</a:t>
            </a:r>
            <a:endParaRPr lang="es-CL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81400"/>
            <a:ext cx="360906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4953000" y="3581400"/>
            <a:ext cx="10668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762000" y="3810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Menú de Batería Interna</a:t>
            </a:r>
            <a:endParaRPr lang="es-CL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78672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5500" y="317500"/>
            <a:ext cx="3975100" cy="1663700"/>
          </a:xfrm>
        </p:spPr>
        <p:txBody>
          <a:bodyPr/>
          <a:lstStyle/>
          <a:p>
            <a:r>
              <a:rPr lang="en-US" dirty="0" smtClean="0"/>
              <a:t>Puritan Bennett™ Respiratory Insight Software</a:t>
            </a:r>
            <a:endParaRPr lang="es-CL" dirty="0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33400"/>
            <a:ext cx="3352800" cy="30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343400" cy="24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3733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712093"/>
            <a:ext cx="3548062" cy="214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749300"/>
          </a:xfrm>
        </p:spPr>
        <p:txBody>
          <a:bodyPr/>
          <a:lstStyle/>
          <a:p>
            <a:pPr algn="ctr"/>
            <a:r>
              <a:rPr lang="en-US" dirty="0" smtClean="0"/>
              <a:t>PB560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09324"/>
              </p:ext>
            </p:extLst>
          </p:nvPr>
        </p:nvGraphicFramePr>
        <p:xfrm>
          <a:off x="838200" y="990599"/>
          <a:ext cx="8153400" cy="4811957"/>
        </p:xfrm>
        <a:graphic>
          <a:graphicData uri="http://schemas.openxmlformats.org/drawingml/2006/table">
            <a:tbl>
              <a:tblPr/>
              <a:tblGrid>
                <a:gridCol w="4327801"/>
                <a:gridCol w="3825599"/>
              </a:tblGrid>
              <a:tr h="341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Característica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Puritan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Bennett 560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™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Peso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4.5 kg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Indicación de uso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Pacientes con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pesos de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&gt;5kg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Uso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con batería Interna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4-11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horas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Circuito Paciente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Simple y Doble Rama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Ventilación por Presión / Volumen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Ambos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30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  <a:r>
                        <a:rPr lang="es-ES" sz="13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Target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30">
                <a:tc rowSpan="2"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Entrega de Oxigeno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Toma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lang="es-ES" sz="1300" b="0" i="0" u="none" strike="noStrike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baja presión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Monitorizado y entrega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VNI (Ventilación No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Invasiva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Por fuga / Con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válvula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99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Formas de Onda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98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n-US" sz="1300" b="0" i="0" u="none" strike="noStrike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Capacidad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b="0" i="0" u="none" strike="noStrike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almacenaje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interno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sz="13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AR" sz="13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 Días de curvas, 3 meses tendencias diarias</a:t>
                      </a:r>
                      <a:endParaRPr lang="es-AR" sz="13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USB</a:t>
                      </a:r>
                      <a:endParaRPr lang="es-ES" sz="13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kern="120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Suspiro</a:t>
                      </a:r>
                      <a:endParaRPr lang="es-ES" sz="13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892"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Modalidades</a:t>
                      </a:r>
                      <a:endParaRPr lang="es-ES" sz="13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PSV </a:t>
                      </a:r>
                      <a:b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V A/C</a:t>
                      </a:r>
                      <a:b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P A/C</a:t>
                      </a:r>
                      <a:b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V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SIMV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PSIMV</a:t>
                      </a:r>
                      <a:b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CPAP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18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3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Uso aprobado para transporte aéreo </a:t>
                      </a:r>
                      <a:endParaRPr lang="es-ES" sz="13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es-AR" sz="13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Cumple requerimientos de la FAA; Contacte aerolínea</a:t>
                      </a:r>
                      <a:r>
                        <a:rPr lang="es-AR" sz="1300" b="0" i="0" u="none" strike="noStrike" baseline="0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por especificaciones particulares</a:t>
                      </a:r>
                      <a:endParaRPr lang="es-AR" sz="13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81509"/>
            <a:ext cx="5181600" cy="391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16394" r="11077"/>
          <a:stretch>
            <a:fillRect/>
          </a:stretch>
        </p:blipFill>
        <p:spPr bwMode="auto">
          <a:xfrm>
            <a:off x="0" y="-1"/>
            <a:ext cx="2362200" cy="21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342"/>
            <a:ext cx="3352800" cy="221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724400"/>
            <a:ext cx="30814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295400"/>
            <a:ext cx="2514600" cy="37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2362200" y="304800"/>
            <a:ext cx="563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Puritan Bennett™ PB</a:t>
            </a:r>
            <a:r>
              <a:rPr lang="es-CL" sz="3200" b="1" kern="0" dirty="0" smtClean="0">
                <a:solidFill>
                  <a:schemeClr val="tx2"/>
                </a:solidFill>
              </a:rPr>
              <a:t>560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dirty="0" smtClean="0">
                <a:solidFill>
                  <a:srgbClr val="0070C0"/>
                </a:solidFill>
              </a:rPr>
              <a:t>Pacientes 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71600"/>
            <a:ext cx="7861300" cy="4129088"/>
          </a:xfrm>
        </p:spPr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1. </a:t>
            </a:r>
            <a:r>
              <a:rPr lang="en-US" dirty="0" err="1" smtClean="0">
                <a:solidFill>
                  <a:srgbClr val="0070C0"/>
                </a:solidFill>
              </a:rPr>
              <a:t>Adultos</a:t>
            </a:r>
            <a:r>
              <a:rPr lang="en-US" dirty="0" smtClean="0">
                <a:solidFill>
                  <a:srgbClr val="0070C0"/>
                </a:solidFill>
              </a:rPr>
              <a:t> y </a:t>
            </a:r>
            <a:r>
              <a:rPr lang="en-US" dirty="0" err="1" smtClean="0">
                <a:solidFill>
                  <a:srgbClr val="0070C0"/>
                </a:solidFill>
              </a:rPr>
              <a:t>pediátricos</a:t>
            </a:r>
            <a:r>
              <a:rPr lang="en-US" dirty="0" smtClean="0">
                <a:solidFill>
                  <a:srgbClr val="0070C0"/>
                </a:solidFill>
              </a:rPr>
              <a:t>: 5 kg en </a:t>
            </a:r>
            <a:r>
              <a:rPr lang="en-US" dirty="0" err="1" smtClean="0">
                <a:solidFill>
                  <a:srgbClr val="0070C0"/>
                </a:solidFill>
              </a:rPr>
              <a:t>adelante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2. </a:t>
            </a:r>
            <a:r>
              <a:rPr lang="en-US" dirty="0" err="1" smtClean="0">
                <a:solidFill>
                  <a:srgbClr val="0070C0"/>
                </a:solidFill>
              </a:rPr>
              <a:t>Aplicación:</a:t>
            </a:r>
            <a:r>
              <a:rPr lang="en-US" i="1" dirty="0" err="1" smtClean="0">
                <a:solidFill>
                  <a:srgbClr val="0070C0"/>
                </a:solidFill>
              </a:rPr>
              <a:t>Invasiva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mediante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vías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aéreas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artificiales</a:t>
            </a:r>
            <a:r>
              <a:rPr lang="en-US" dirty="0" smtClean="0">
                <a:solidFill>
                  <a:srgbClr val="0070C0"/>
                </a:solidFill>
              </a:rPr>
              <a:t> o de </a:t>
            </a:r>
            <a:r>
              <a:rPr lang="en-US" dirty="0" err="1" smtClean="0">
                <a:solidFill>
                  <a:srgbClr val="0070C0"/>
                </a:solidFill>
              </a:rPr>
              <a:t>manera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No </a:t>
            </a:r>
            <a:r>
              <a:rPr lang="en-US" i="1" dirty="0" err="1" smtClean="0">
                <a:solidFill>
                  <a:srgbClr val="0070C0"/>
                </a:solidFill>
              </a:rPr>
              <a:t>Invasiva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mediante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máscara</a:t>
            </a:r>
            <a:r>
              <a:rPr lang="en-US" dirty="0" smtClean="0">
                <a:solidFill>
                  <a:srgbClr val="0070C0"/>
                </a:solidFill>
              </a:rPr>
              <a:t> u otra </a:t>
            </a:r>
            <a:r>
              <a:rPr lang="en-US" smtClean="0">
                <a:solidFill>
                  <a:srgbClr val="0070C0"/>
                </a:solidFill>
              </a:rPr>
              <a:t>interfase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7595"/>
            <a:ext cx="2514600" cy="207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0070C0"/>
                </a:solidFill>
              </a:rPr>
              <a:t>Especificaciones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5500" y="1381125"/>
            <a:ext cx="6337300" cy="4129088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• </a:t>
            </a:r>
            <a:r>
              <a:rPr lang="pt-BR" dirty="0" smtClean="0">
                <a:solidFill>
                  <a:srgbClr val="0070C0"/>
                </a:solidFill>
              </a:rPr>
              <a:t>Dimensiones: </a:t>
            </a:r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    15.25 cm Alto x 24 cm Ancho x 31.5 cm Profundidad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• Ruido: &lt; 30 </a:t>
            </a:r>
            <a:r>
              <a:rPr lang="es-CL" dirty="0" err="1" smtClean="0">
                <a:solidFill>
                  <a:srgbClr val="0070C0"/>
                </a:solidFill>
              </a:rPr>
              <a:t>dBA</a:t>
            </a:r>
            <a:r>
              <a:rPr lang="es-CL" dirty="0" smtClean="0">
                <a:solidFill>
                  <a:srgbClr val="0070C0"/>
                </a:solidFill>
              </a:rPr>
              <a:t> a 1 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• </a:t>
            </a:r>
            <a:r>
              <a:rPr lang="en-US" dirty="0" err="1" smtClean="0">
                <a:solidFill>
                  <a:srgbClr val="0070C0"/>
                </a:solidFill>
              </a:rPr>
              <a:t>Nivel</a:t>
            </a:r>
            <a:r>
              <a:rPr lang="en-US" dirty="0" smtClean="0">
                <a:solidFill>
                  <a:srgbClr val="0070C0"/>
                </a:solidFill>
              </a:rPr>
              <a:t> audible de </a:t>
            </a:r>
            <a:r>
              <a:rPr lang="en-US" dirty="0" err="1" smtClean="0">
                <a:solidFill>
                  <a:srgbClr val="0070C0"/>
                </a:solidFill>
              </a:rPr>
              <a:t>alarma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ajustable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(65 -85 dB)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• Modos: </a:t>
            </a:r>
            <a:r>
              <a:rPr lang="pt-BR" dirty="0" smtClean="0">
                <a:solidFill>
                  <a:srgbClr val="0070C0"/>
                </a:solidFill>
              </a:rPr>
              <a:t>CPAP, PSV, P A/C, V A/C,  </a:t>
            </a:r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     V SIMV, P SIMV</a:t>
            </a:r>
            <a:endParaRPr lang="es-CL" dirty="0" smtClean="0">
              <a:solidFill>
                <a:srgbClr val="0070C0"/>
              </a:solidFill>
            </a:endParaRPr>
          </a:p>
          <a:p>
            <a:r>
              <a:rPr lang="es-CL" dirty="0" smtClean="0">
                <a:solidFill>
                  <a:srgbClr val="0070C0"/>
                </a:solidFill>
              </a:rPr>
              <a:t>• Peso de la unidad: 4.5 kg</a:t>
            </a:r>
          </a:p>
          <a:p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43000"/>
            <a:ext cx="2133600" cy="470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Batería </a:t>
            </a:r>
            <a:r>
              <a:rPr lang="es-CL" dirty="0" err="1" smtClean="0"/>
              <a:t>Lithium</a:t>
            </a:r>
            <a:r>
              <a:rPr lang="es-CL" dirty="0" smtClean="0"/>
              <a:t>-Ion</a:t>
            </a:r>
            <a:endParaRPr lang="es-C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62000" y="1143000"/>
          <a:ext cx="8077200" cy="411480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1371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Parámetros ventilatorios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Tiempo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uso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batería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Vt = 200 ml (±5 ml)</a:t>
                      </a:r>
                      <a:b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PIP = 10 cmH2O (±2 cmH2O)</a:t>
                      </a:r>
                      <a:b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Rtot = 20 bpm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horas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(–10%)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Vt = 300ml (±5 ml)</a:t>
                      </a:r>
                      <a:b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PIP = 20 cmH2O (±2 cmH2O)</a:t>
                      </a:r>
                      <a:b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Rtot = 15 bpm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horas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(–10%)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/>
              <a:t>Integrated</a:t>
            </a:r>
            <a:r>
              <a:rPr lang="es-CL" dirty="0" smtClean="0"/>
              <a:t> </a:t>
            </a:r>
            <a:r>
              <a:rPr lang="es-CL" dirty="0" err="1" smtClean="0"/>
              <a:t>Lithium</a:t>
            </a:r>
            <a:r>
              <a:rPr lang="es-CL" dirty="0" smtClean="0"/>
              <a:t>-Ion </a:t>
            </a:r>
            <a:r>
              <a:rPr lang="es-CL" dirty="0" err="1" smtClean="0"/>
              <a:t>Battery</a:t>
            </a:r>
            <a:r>
              <a:rPr lang="es-CL" dirty="0" smtClean="0"/>
              <a:t> </a:t>
            </a:r>
            <a:endParaRPr lang="es-C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990022"/>
              </p:ext>
            </p:extLst>
          </p:nvPr>
        </p:nvGraphicFramePr>
        <p:xfrm>
          <a:off x="762000" y="1142997"/>
          <a:ext cx="8077200" cy="4191003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13857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Parámetros ventilatorios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uso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batería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39856">
                <a:tc>
                  <a:txBody>
                    <a:bodyPr/>
                    <a:lstStyle/>
                    <a:p>
                      <a:pPr algn="ctr"/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Vt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500 ml (±5 ml)</a:t>
                      </a:r>
                    </a:p>
                    <a:p>
                      <a:pPr algn="ctr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PIP = 30 cmH2O (±2 cmH2O)</a:t>
                      </a:r>
                    </a:p>
                    <a:p>
                      <a:pPr algn="ctr"/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Rtot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15 </a:t>
                      </a:r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bpm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6.5 horas (–10 %)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422">
                <a:tc>
                  <a:txBody>
                    <a:bodyPr/>
                    <a:lstStyle/>
                    <a:p>
                      <a:pPr algn="ctr"/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Vt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750 ml (±5ml)</a:t>
                      </a:r>
                    </a:p>
                    <a:p>
                      <a:pPr algn="ctr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PIP = 45 cmH2O(±2 cmH2O)</a:t>
                      </a:r>
                    </a:p>
                    <a:p>
                      <a:pPr algn="ctr"/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Rtot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20 </a:t>
                      </a:r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bpm</a:t>
                      </a:r>
                      <a:endParaRPr lang="es-CL" sz="2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Maximum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ventilation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CL" sz="2000" b="0" i="0" u="none" strike="noStrike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parameters</a:t>
                      </a:r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s-CL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0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 horas (–10 %)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62000" y="5410200"/>
            <a:ext cx="58674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Tiempo de recarga: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Seis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horas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stand by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Trece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horas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ventilación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Puritan Bennett™ 560  </a:t>
            </a:r>
            <a:br>
              <a:rPr lang="es-CL" dirty="0" smtClean="0"/>
            </a:br>
            <a:r>
              <a:rPr lang="es-CL" dirty="0" smtClean="0"/>
              <a:t>Vista frontal</a:t>
            </a:r>
            <a:endParaRPr lang="en-US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44572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1143000"/>
          </a:xfrm>
        </p:spPr>
        <p:txBody>
          <a:bodyPr/>
          <a:lstStyle/>
          <a:p>
            <a:pPr algn="ctr"/>
            <a:r>
              <a:rPr lang="es-CL" dirty="0" smtClean="0"/>
              <a:t>Puritan Bennett™ 560  </a:t>
            </a:r>
            <a:br>
              <a:rPr lang="es-CL" dirty="0" smtClean="0"/>
            </a:br>
            <a:r>
              <a:rPr lang="es-CL" dirty="0" smtClean="0"/>
              <a:t>Vista trasera</a:t>
            </a:r>
            <a:endParaRPr lang="en-US" dirty="0"/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17981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09599"/>
            <a:ext cx="3457575" cy="265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825500" y="317500"/>
            <a:ext cx="321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Menú de Ventilación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62000" y="2895600"/>
            <a:ext cx="321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sz="3200" dirty="0" smtClean="0">
                <a:solidFill>
                  <a:schemeClr val="tx2"/>
                </a:solidFill>
              </a:rPr>
              <a:t> Menú de alarmas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799" y="3581400"/>
            <a:ext cx="368038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5500" y="317500"/>
            <a:ext cx="3670300" cy="1143000"/>
          </a:xfrm>
        </p:spPr>
        <p:txBody>
          <a:bodyPr/>
          <a:lstStyle/>
          <a:p>
            <a:r>
              <a:rPr lang="es-CL" dirty="0" smtClean="0"/>
              <a:t> Menú de Formas de Onda</a:t>
            </a:r>
            <a:endParaRPr lang="es-CL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349053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3 Título"/>
          <p:cNvSpPr txBox="1">
            <a:spLocks/>
          </p:cNvSpPr>
          <p:nvPr/>
        </p:nvSpPr>
        <p:spPr bwMode="auto">
          <a:xfrm>
            <a:off x="685800" y="2895600"/>
            <a:ext cx="405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Detección automática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36165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Elipse"/>
          <p:cNvSpPr/>
          <p:nvPr/>
        </p:nvSpPr>
        <p:spPr>
          <a:xfrm>
            <a:off x="5486400" y="3657600"/>
            <a:ext cx="457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TEXT" val="Answer Now"/>
  <p:tag name="RESPCOUNTER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CHARTLABELS" val="1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TPSTANDARDS" val=""/>
  <p:tag name="POLLINGCYCLE" val="1"/>
  <p:tag name="COUNTDOWNSTYLE" val="3"/>
  <p:tag name="RESPTABLESTYLE" val="-1"/>
  <p:tag name="ANSWERNOWSTYLE" val="-1"/>
  <p:tag name="RESPCOUNTERFORMAT" val="0"/>
  <p:tag name="ADVANCEDSETTINGSVIEW" val="True"/>
  <p:tag name="RESETCHARTS" val="True"/>
  <p:tag name="REVIEWONLY" val="False"/>
  <p:tag name="AUTOADVANCE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Covidien Master">
  <a:themeElements>
    <a:clrScheme name="Default Design 1">
      <a:dk1>
        <a:srgbClr val="000000"/>
      </a:dk1>
      <a:lt1>
        <a:srgbClr val="FFFFFF"/>
      </a:lt1>
      <a:dk2>
        <a:srgbClr val="003D7D"/>
      </a:dk2>
      <a:lt2>
        <a:srgbClr val="808080"/>
      </a:lt2>
      <a:accent1>
        <a:srgbClr val="78A22E"/>
      </a:accent1>
      <a:accent2>
        <a:srgbClr val="B9E0F7"/>
      </a:accent2>
      <a:accent3>
        <a:srgbClr val="FFFFFF"/>
      </a:accent3>
      <a:accent4>
        <a:srgbClr val="000000"/>
      </a:accent4>
      <a:accent5>
        <a:srgbClr val="BECEAD"/>
      </a:accent5>
      <a:accent6>
        <a:srgbClr val="A7CBE0"/>
      </a:accent6>
      <a:hlink>
        <a:srgbClr val="5C9735"/>
      </a:hlink>
      <a:folHlink>
        <a:srgbClr val="78BD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D7D"/>
        </a:dk2>
        <a:lt2>
          <a:srgbClr val="808080"/>
        </a:lt2>
        <a:accent1>
          <a:srgbClr val="78A22E"/>
        </a:accent1>
        <a:accent2>
          <a:srgbClr val="B9E0F7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A7CBE0"/>
        </a:accent6>
        <a:hlink>
          <a:srgbClr val="5C9735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3D7D"/>
      </a:dk2>
      <a:lt2>
        <a:srgbClr val="808080"/>
      </a:lt2>
      <a:accent1>
        <a:srgbClr val="78A22E"/>
      </a:accent1>
      <a:accent2>
        <a:srgbClr val="B9E0F7"/>
      </a:accent2>
      <a:accent3>
        <a:srgbClr val="FFFFFF"/>
      </a:accent3>
      <a:accent4>
        <a:srgbClr val="000000"/>
      </a:accent4>
      <a:accent5>
        <a:srgbClr val="BECEAD"/>
      </a:accent5>
      <a:accent6>
        <a:srgbClr val="A7CBE0"/>
      </a:accent6>
      <a:hlink>
        <a:srgbClr val="5C9735"/>
      </a:hlink>
      <a:folHlink>
        <a:srgbClr val="78BDE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3D7D"/>
        </a:dk2>
        <a:lt2>
          <a:srgbClr val="808080"/>
        </a:lt2>
        <a:accent1>
          <a:srgbClr val="78A22E"/>
        </a:accent1>
        <a:accent2>
          <a:srgbClr val="B9E0F7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A7CBE0"/>
        </a:accent6>
        <a:hlink>
          <a:srgbClr val="5C9735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 a 5746v1 Bench evaluation CPAPs pressure - postLRF JG10 2 08</Template>
  <TotalTime>486</TotalTime>
  <Words>368</Words>
  <Application>Microsoft Office PowerPoint</Application>
  <PresentationFormat>Presentación en pantalla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Covidien Master</vt:lpstr>
      <vt:lpstr>1_Default Design</vt:lpstr>
      <vt:lpstr>Ventilador Puritan Bennett™ 560</vt:lpstr>
      <vt:lpstr>Pacientes :</vt:lpstr>
      <vt:lpstr>Especificaciones</vt:lpstr>
      <vt:lpstr>Batería Lithium-Ion</vt:lpstr>
      <vt:lpstr>Integrated Lithium-Ion Battery </vt:lpstr>
      <vt:lpstr>Puritan Bennett™ 560   Vista frontal</vt:lpstr>
      <vt:lpstr>Puritan Bennett™ 560   Vista trasera</vt:lpstr>
      <vt:lpstr>Presentación de PowerPoint</vt:lpstr>
      <vt:lpstr> Menú de Formas de Onda</vt:lpstr>
      <vt:lpstr>Presentación de PowerPoint</vt:lpstr>
      <vt:lpstr>Puritan Bennett™ Respiratory Insight Software</vt:lpstr>
      <vt:lpstr>PB560</vt:lpstr>
      <vt:lpstr>Presentación de PowerPoint</vt:lpstr>
    </vt:vector>
  </TitlesOfParts>
  <Company>Covidien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mark.frantzen</dc:creator>
  <cp:lastModifiedBy>Usuario</cp:lastModifiedBy>
  <cp:revision>57</cp:revision>
  <dcterms:created xsi:type="dcterms:W3CDTF">2010-03-31T22:20:22Z</dcterms:created>
  <dcterms:modified xsi:type="dcterms:W3CDTF">2017-07-20T13:47:04Z</dcterms:modified>
</cp:coreProperties>
</file>